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8"/>
  </p:notesMasterIdLst>
  <p:handoutMasterIdLst>
    <p:handoutMasterId r:id="rId29"/>
  </p:handoutMasterIdLst>
  <p:sldIdLst>
    <p:sldId id="257" r:id="rId5"/>
    <p:sldId id="279" r:id="rId6"/>
    <p:sldId id="280" r:id="rId7"/>
    <p:sldId id="258" r:id="rId8"/>
    <p:sldId id="259" r:id="rId9"/>
    <p:sldId id="260" r:id="rId10"/>
    <p:sldId id="271" r:id="rId11"/>
    <p:sldId id="273" r:id="rId12"/>
    <p:sldId id="270" r:id="rId13"/>
    <p:sldId id="272" r:id="rId14"/>
    <p:sldId id="274" r:id="rId15"/>
    <p:sldId id="275" r:id="rId16"/>
    <p:sldId id="276" r:id="rId17"/>
    <p:sldId id="278" r:id="rId18"/>
    <p:sldId id="277" r:id="rId19"/>
    <p:sldId id="263" r:id="rId20"/>
    <p:sldId id="264" r:id="rId21"/>
    <p:sldId id="265" r:id="rId22"/>
    <p:sldId id="268" r:id="rId23"/>
    <p:sldId id="266" r:id="rId24"/>
    <p:sldId id="267" r:id="rId25"/>
    <p:sldId id="269" r:id="rId26"/>
    <p:sldId id="281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2496" userDrawn="1">
          <p15:clr>
            <a:srgbClr val="A4A3A4"/>
          </p15:clr>
        </p15:guide>
        <p15:guide id="3" orient="horz" pos="2880" userDrawn="1">
          <p15:clr>
            <a:srgbClr val="A4A3A4"/>
          </p15:clr>
        </p15:guide>
        <p15:guide id="4" orient="horz" pos="1056" userDrawn="1">
          <p15:clr>
            <a:srgbClr val="A4A3A4"/>
          </p15:clr>
        </p15:guide>
        <p15:guide id="5" orient="horz" pos="3888" userDrawn="1">
          <p15:clr>
            <a:srgbClr val="A4A3A4"/>
          </p15:clr>
        </p15:guide>
        <p15:guide id="6" orient="horz" pos="240" userDrawn="1">
          <p15:clr>
            <a:srgbClr val="A4A3A4"/>
          </p15:clr>
        </p15:guide>
        <p15:guide id="7" pos="2880" userDrawn="1">
          <p15:clr>
            <a:srgbClr val="A4A3A4"/>
          </p15:clr>
        </p15:guide>
        <p15:guide id="8" pos="395" userDrawn="1">
          <p15:clr>
            <a:srgbClr val="A4A3A4"/>
          </p15:clr>
        </p15:guide>
        <p15:guide id="9" pos="611" userDrawn="1">
          <p15:clr>
            <a:srgbClr val="A4A3A4"/>
          </p15:clr>
        </p15:guide>
        <p15:guide id="10" pos="5149" userDrawn="1">
          <p15:clr>
            <a:srgbClr val="A4A3A4"/>
          </p15:clr>
        </p15:guide>
        <p15:guide id="11" pos="4608" userDrawn="1">
          <p15:clr>
            <a:srgbClr val="A4A3A4"/>
          </p15:clr>
        </p15:guide>
        <p15:guide id="12" pos="35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2" autoAdjust="0"/>
    <p:restoredTop sz="96143"/>
  </p:normalViewPr>
  <p:slideViewPr>
    <p:cSldViewPr>
      <p:cViewPr varScale="1">
        <p:scale>
          <a:sx n="117" d="100"/>
          <a:sy n="117" d="100"/>
        </p:scale>
        <p:origin x="1944" y="168"/>
      </p:cViewPr>
      <p:guideLst>
        <p:guide orient="horz" pos="2160"/>
        <p:guide orient="horz" pos="2496"/>
        <p:guide orient="horz" pos="2880"/>
        <p:guide orient="horz" pos="1056"/>
        <p:guide orient="horz" pos="3888"/>
        <p:guide orient="horz" pos="240"/>
        <p:guide pos="2880"/>
        <p:guide pos="395"/>
        <p:guide pos="611"/>
        <p:guide pos="5149"/>
        <p:guide pos="4608"/>
        <p:guide pos="35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6" d="100"/>
          <a:sy n="76" d="100"/>
        </p:scale>
        <p:origin x="1680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, Shanshan" userId="bdf14c2f-c83d-48a0-bd0c-a9820d93e510" providerId="ADAL" clId="{767A1ECA-B3E2-424C-8C73-9109A4A1299E}"/>
    <pc:docChg chg="custSel modSld">
      <pc:chgData name="Yu, Shanshan" userId="bdf14c2f-c83d-48a0-bd0c-a9820d93e510" providerId="ADAL" clId="{767A1ECA-B3E2-424C-8C73-9109A4A1299E}" dt="2021-09-02T17:05:42.459" v="1" actId="478"/>
      <pc:docMkLst>
        <pc:docMk/>
      </pc:docMkLst>
      <pc:sldChg chg="delSp modSp mod">
        <pc:chgData name="Yu, Shanshan" userId="bdf14c2f-c83d-48a0-bd0c-a9820d93e510" providerId="ADAL" clId="{767A1ECA-B3E2-424C-8C73-9109A4A1299E}" dt="2021-09-02T17:05:42.459" v="1" actId="478"/>
        <pc:sldMkLst>
          <pc:docMk/>
          <pc:sldMk cId="752280851" sldId="257"/>
        </pc:sldMkLst>
        <pc:spChg chg="del mod">
          <ac:chgData name="Yu, Shanshan" userId="bdf14c2f-c83d-48a0-bd0c-a9820d93e510" providerId="ADAL" clId="{767A1ECA-B3E2-424C-8C73-9109A4A1299E}" dt="2021-09-02T17:05:42.459" v="1" actId="478"/>
          <ac:spMkLst>
            <pc:docMk/>
            <pc:sldMk cId="752280851" sldId="257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A207F-0F91-42F2-96D0-049C6003623B}" type="datetimeFigureOut">
              <a:rPr lang="en-US"/>
              <a:t>9/2/21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67D4A-04CB-4EDF-8FB1-342A02FC8EC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0125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C13F5-F2B1-464B-BE8F-27ABFBD2FBDE}" type="datetimeFigureOut">
              <a:rPr lang="en-US"/>
              <a:t>9/2/21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1351F-DBB1-4664-ADA9-83BC7CB8848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362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ltGray"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0613" y="990600"/>
            <a:ext cx="6345302" cy="3200400"/>
          </a:xfrm>
        </p:spPr>
        <p:txBody>
          <a:bodyPr>
            <a:normAutofit/>
          </a:bodyPr>
          <a:lstStyle>
            <a:lvl1pPr>
              <a:defRPr sz="450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0613" y="4267200"/>
            <a:ext cx="6345302" cy="1371600"/>
          </a:xfrm>
          <a:noFill/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9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9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9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9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2A58A-F6A3-44B4-8553-CA3EAF252FB7}" type="datetime1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59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200470">
              <a:defRPr/>
            </a:lvl6pPr>
            <a:lvl7pPr marL="1406265">
              <a:defRPr/>
            </a:lvl7pPr>
            <a:lvl8pPr marL="1612060">
              <a:defRPr/>
            </a:lvl8pPr>
            <a:lvl9pPr marL="1817855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F513F-1C7D-48A3-9E66-761794785CC6}" type="datetime1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03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15916" y="381000"/>
            <a:ext cx="1429121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0613" y="381000"/>
            <a:ext cx="6230973" cy="57912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BC340-5827-402A-ABD7-86B6900F77A8}" type="datetime1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85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5BD3E-AD23-4233-B7FD-BCC74AA741B1}" type="datetime1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613" y="2057401"/>
            <a:ext cx="6345303" cy="2666999"/>
          </a:xfrm>
        </p:spPr>
        <p:txBody>
          <a:bodyPr anchor="b">
            <a:normAutofit/>
          </a:bodyPr>
          <a:lstStyle>
            <a:lvl1pPr algn="l">
              <a:defRPr sz="3601" b="0" i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0613" y="4876800"/>
            <a:ext cx="6345303" cy="1143000"/>
          </a:xfrm>
          <a:noFill/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3429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9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97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9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9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94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9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9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85C56-1C19-4454-A6D4-FDB294070137}" type="datetime1">
              <a:rPr lang="en-US" smtClean="0"/>
              <a:t>9/2/21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6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0612" y="1676400"/>
            <a:ext cx="3525930" cy="4495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200470">
              <a:defRPr sz="1200"/>
            </a:lvl6pPr>
            <a:lvl7pPr marL="1406265">
              <a:defRPr sz="1200"/>
            </a:lvl7pPr>
            <a:lvl8pPr marL="1612060">
              <a:defRPr sz="1200"/>
            </a:lvl8pPr>
            <a:lvl9pPr marL="1817855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2738" y="1676401"/>
            <a:ext cx="3525930" cy="44958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200470">
              <a:defRPr sz="1200"/>
            </a:lvl6pPr>
            <a:lvl7pPr marL="1406265">
              <a:defRPr sz="1200"/>
            </a:lvl7pPr>
            <a:lvl8pPr marL="1612060">
              <a:defRPr sz="1200"/>
            </a:lvl8pPr>
            <a:lvl9pPr marL="1817855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AAEA3F-BC83-4494-8BB2-CF9729692A8C}" type="datetime1">
              <a:rPr lang="en-US" smtClean="0"/>
              <a:t>9/2/21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5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612" y="381000"/>
            <a:ext cx="7202776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0612" y="1676400"/>
            <a:ext cx="3526775" cy="76200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0612" y="2516458"/>
            <a:ext cx="3526775" cy="3655743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200470">
              <a:defRPr sz="1200"/>
            </a:lvl6pPr>
            <a:lvl7pPr marL="1406265">
              <a:defRPr sz="1200"/>
            </a:lvl7pPr>
            <a:lvl8pPr marL="1612060">
              <a:defRPr sz="1200"/>
            </a:lvl8pPr>
            <a:lvl9pPr marL="1817855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676400"/>
            <a:ext cx="3528363" cy="76200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516458"/>
            <a:ext cx="3528363" cy="3655743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 marL="1200470">
              <a:defRPr sz="1200"/>
            </a:lvl6pPr>
            <a:lvl7pPr marL="1406265">
              <a:defRPr sz="1200"/>
            </a:lvl7pPr>
            <a:lvl8pPr marL="1612060">
              <a:defRPr sz="1200"/>
            </a:lvl8pPr>
            <a:lvl9pPr marL="1817855"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BCFC3-C38C-4973-9593-9C0AA203E374}" type="datetime1">
              <a:rPr lang="en-US" smtClean="0"/>
              <a:t>9/2/21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8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0E9B8-A638-47B9-8EAF-A06FB35BB403}" type="datetime1">
              <a:rPr lang="en-US" smtClean="0"/>
              <a:t>9/2/21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18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414C0-40BC-46FB-ADE3-F7141007B5FB}" type="datetime1">
              <a:rPr lang="en-US" smtClean="0"/>
              <a:t>9/2/21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627" y="1676400"/>
            <a:ext cx="2858244" cy="2438400"/>
          </a:xfrm>
        </p:spPr>
        <p:txBody>
          <a:bodyPr anchor="b">
            <a:norm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0612" y="685800"/>
            <a:ext cx="4630356" cy="54864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29627" y="4191000"/>
            <a:ext cx="2858244" cy="1524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8BC97-2F5E-4770-AEEF-8F2730A3EA80}" type="datetime1">
              <a:rPr lang="en-US" smtClean="0"/>
              <a:t>9/2/21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3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9627" y="1676400"/>
            <a:ext cx="2858244" cy="2438400"/>
          </a:xfrm>
        </p:spPr>
        <p:txBody>
          <a:bodyPr anchor="b">
            <a:noAutofit/>
          </a:bodyPr>
          <a:lstStyle>
            <a:lvl1pPr algn="l">
              <a:defRPr sz="2401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142107" y="0"/>
            <a:ext cx="4458862" cy="6858000"/>
          </a:xfrm>
        </p:spPr>
        <p:txBody>
          <a:bodyPr tIns="914400">
            <a:normAutofit/>
          </a:bodyPr>
          <a:lstStyle>
            <a:lvl1pPr marL="0" indent="0" algn="ctr">
              <a:buNone/>
              <a:defRPr sz="1800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29627" y="4191000"/>
            <a:ext cx="2858244" cy="1524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350"/>
            </a:lvl1pPr>
            <a:lvl2pPr marL="342991" indent="0">
              <a:buNone/>
              <a:defRPr sz="900"/>
            </a:lvl2pPr>
            <a:lvl3pPr marL="685983" indent="0">
              <a:buNone/>
              <a:defRPr sz="750"/>
            </a:lvl3pPr>
            <a:lvl4pPr marL="1028974" indent="0">
              <a:buNone/>
              <a:defRPr sz="675"/>
            </a:lvl4pPr>
            <a:lvl5pPr marL="1371966" indent="0">
              <a:buNone/>
              <a:defRPr sz="675"/>
            </a:lvl5pPr>
            <a:lvl6pPr marL="1714957" indent="0">
              <a:buNone/>
              <a:defRPr sz="675"/>
            </a:lvl6pPr>
            <a:lvl7pPr marL="2057949" indent="0">
              <a:buNone/>
              <a:defRPr sz="675"/>
            </a:lvl7pPr>
            <a:lvl8pPr marL="2400940" indent="0">
              <a:buNone/>
              <a:defRPr sz="675"/>
            </a:lvl8pPr>
            <a:lvl9pPr marL="2743932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995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1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0612" y="381000"/>
            <a:ext cx="7202776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0612" y="1676400"/>
            <a:ext cx="7202776" cy="4495800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085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/>
                </a:solidFill>
              </a:defRPr>
            </a:lvl1pPr>
          </a:lstStyle>
          <a:p>
            <a:fld id="{41B0D41C-F0D3-49F0-8041-67FC705A40C6}" type="datetime1">
              <a:rPr lang="en-US" smtClean="0"/>
              <a:pPr/>
              <a:t>9/2/21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39992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/>
                </a:solidFill>
              </a:defRPr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39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sz="27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7923" indent="-171496" algn="l" defTabSz="685983" rtl="0" eaLnBrk="1" latinLnBrk="0" hangingPunct="1">
        <a:lnSpc>
          <a:spcPct val="90000"/>
        </a:lnSpc>
        <a:spcBef>
          <a:spcPts val="1200"/>
        </a:spcBef>
        <a:buClr>
          <a:schemeClr val="accent6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377291" indent="-171496" algn="l" defTabSz="685983" rtl="0" eaLnBrk="1" latinLnBrk="0" hangingPunct="1">
        <a:lnSpc>
          <a:spcPct val="90000"/>
        </a:lnSpc>
        <a:spcBef>
          <a:spcPts val="450"/>
        </a:spcBef>
        <a:buClr>
          <a:schemeClr val="accent6"/>
        </a:buClr>
        <a:buFont typeface="Euphemia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83085" indent="-171496" algn="l" defTabSz="685983" rtl="0" eaLnBrk="1" latinLnBrk="0" hangingPunct="1">
        <a:lnSpc>
          <a:spcPct val="90000"/>
        </a:lnSpc>
        <a:spcBef>
          <a:spcPts val="450"/>
        </a:spcBef>
        <a:buClr>
          <a:schemeClr val="accent6"/>
        </a:buClr>
        <a:buFont typeface="Euphemia" pitchFamily="34" charset="0"/>
        <a:buChar char="–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788880" indent="-171496" algn="l" defTabSz="685983" rtl="0" eaLnBrk="1" latinLnBrk="0" hangingPunct="1">
        <a:lnSpc>
          <a:spcPct val="90000"/>
        </a:lnSpc>
        <a:spcBef>
          <a:spcPts val="450"/>
        </a:spcBef>
        <a:buClr>
          <a:schemeClr val="accent6"/>
        </a:buClr>
        <a:buFont typeface="Euphemia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994675" indent="-171496" algn="l" defTabSz="685983" rtl="0" eaLnBrk="1" latinLnBrk="0" hangingPunct="1">
        <a:lnSpc>
          <a:spcPct val="90000"/>
        </a:lnSpc>
        <a:spcBef>
          <a:spcPts val="450"/>
        </a:spcBef>
        <a:buClr>
          <a:schemeClr val="accent6"/>
        </a:buClr>
        <a:buFont typeface="Euphemia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200470" indent="-171496" algn="l" defTabSz="685983" rtl="0" eaLnBrk="1" latinLnBrk="0" hangingPunct="1">
        <a:spcBef>
          <a:spcPts val="450"/>
        </a:spcBef>
        <a:buFont typeface="Euphemia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406265" indent="-171496" algn="l" defTabSz="685983" rtl="0" eaLnBrk="1" latinLnBrk="0" hangingPunct="1">
        <a:spcBef>
          <a:spcPts val="450"/>
        </a:spcBef>
        <a:buFont typeface="Euphemia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612060" indent="-171496" algn="l" defTabSz="685983" rtl="0" eaLnBrk="1" latinLnBrk="0" hangingPunct="1">
        <a:spcBef>
          <a:spcPts val="450"/>
        </a:spcBef>
        <a:buFont typeface="Euphemia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817855" indent="-171496" algn="l" defTabSz="685983" rtl="0" eaLnBrk="1" latinLnBrk="0" hangingPunct="1">
        <a:spcBef>
          <a:spcPts val="450"/>
        </a:spcBef>
        <a:buFont typeface="Euphemia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hyperlink" Target="https://www.shelbycountytn.gov/2138/Major-Code-Violations" TargetMode="External"/><Relationship Id="rId4" Type="http://schemas.openxmlformats.org/officeDocument/2006/relationships/hyperlink" Target="https://shelbycountytn.gov/DocumentCenter/View/27740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1219200"/>
            <a:ext cx="4077629" cy="838200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Blight Property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48200" y="514224"/>
            <a:ext cx="4087550" cy="2248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505200"/>
            <a:ext cx="40875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8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612" y="381000"/>
            <a:ext cx="7202776" cy="685800"/>
          </a:xfrm>
        </p:spPr>
        <p:txBody>
          <a:bodyPr/>
          <a:lstStyle/>
          <a:p>
            <a:pPr algn="ctr"/>
            <a:r>
              <a:rPr lang="en-US" dirty="0">
                <a:latin typeface="Calibri" charset="0"/>
                <a:ea typeface="Calibri" charset="0"/>
                <a:cs typeface="Calibri" charset="0"/>
              </a:rPr>
              <a:t>Gas/Power Cuts by Zones</a:t>
            </a:r>
          </a:p>
        </p:txBody>
      </p:sp>
      <p:pic>
        <p:nvPicPr>
          <p:cNvPr id="4" name="Content Placeholder 3" descr="GasPowerCuts.tif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5" b="2955"/>
          <a:stretch>
            <a:fillRect/>
          </a:stretch>
        </p:blipFill>
        <p:spPr>
          <a:xfrm>
            <a:off x="609600" y="1219200"/>
            <a:ext cx="8077200" cy="5181600"/>
          </a:xfrm>
        </p:spPr>
      </p:pic>
    </p:spTree>
    <p:extLst>
      <p:ext uri="{BB962C8B-B14F-4D97-AF65-F5344CB8AC3E}">
        <p14:creationId xmlns:p14="http://schemas.microsoft.com/office/powerpoint/2010/main" val="173132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612" y="381000"/>
            <a:ext cx="7202776" cy="609600"/>
          </a:xfrm>
        </p:spPr>
        <p:txBody>
          <a:bodyPr/>
          <a:lstStyle/>
          <a:p>
            <a:pPr algn="ctr"/>
            <a:r>
              <a:rPr lang="en-US" dirty="0">
                <a:latin typeface="Calibri" charset="0"/>
                <a:ea typeface="Calibri" charset="0"/>
                <a:cs typeface="Calibri" charset="0"/>
              </a:rPr>
              <a:t>Blight Rating by Zones</a:t>
            </a:r>
          </a:p>
        </p:txBody>
      </p:sp>
      <p:pic>
        <p:nvPicPr>
          <p:cNvPr id="4" name="Content Placeholder 3" descr="BlightRAting.tif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" r="1023"/>
          <a:stretch>
            <a:fillRect/>
          </a:stretch>
        </p:blipFill>
        <p:spPr>
          <a:xfrm>
            <a:off x="609600" y="1371600"/>
            <a:ext cx="7563788" cy="4800600"/>
          </a:xfrm>
        </p:spPr>
      </p:pic>
    </p:spTree>
    <p:extLst>
      <p:ext uri="{BB962C8B-B14F-4D97-AF65-F5344CB8AC3E}">
        <p14:creationId xmlns:p14="http://schemas.microsoft.com/office/powerpoint/2010/main" val="3813727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612" y="381000"/>
            <a:ext cx="7202776" cy="685800"/>
          </a:xfrm>
        </p:spPr>
        <p:txBody>
          <a:bodyPr/>
          <a:lstStyle/>
          <a:p>
            <a:pPr algn="ctr"/>
            <a:r>
              <a:rPr lang="en-US" dirty="0">
                <a:latin typeface="Calibri" charset="0"/>
                <a:ea typeface="Calibri" charset="0"/>
                <a:cs typeface="Calibri" charset="0"/>
              </a:rPr>
              <a:t>Demolition Fees by Zones</a:t>
            </a:r>
          </a:p>
        </p:txBody>
      </p:sp>
      <p:pic>
        <p:nvPicPr>
          <p:cNvPr id="4" name="Content Placeholder 3" descr="DemolitionFees.tif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1" r="3301"/>
          <a:stretch>
            <a:fillRect/>
          </a:stretch>
        </p:blipFill>
        <p:spPr>
          <a:xfrm>
            <a:off x="483643" y="1371600"/>
            <a:ext cx="8203157" cy="4800600"/>
          </a:xfrm>
        </p:spPr>
      </p:pic>
    </p:spTree>
    <p:extLst>
      <p:ext uri="{BB962C8B-B14F-4D97-AF65-F5344CB8AC3E}">
        <p14:creationId xmlns:p14="http://schemas.microsoft.com/office/powerpoint/2010/main" val="398528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612" y="381000"/>
            <a:ext cx="7202776" cy="914400"/>
          </a:xfrm>
        </p:spPr>
        <p:txBody>
          <a:bodyPr/>
          <a:lstStyle/>
          <a:p>
            <a:pPr algn="ctr"/>
            <a:r>
              <a:rPr lang="en-US" dirty="0">
                <a:latin typeface="Calibri" charset="0"/>
                <a:ea typeface="Calibri" charset="0"/>
                <a:cs typeface="Calibri" charset="0"/>
              </a:rPr>
              <a:t>Original Demolition Fees vs. Paid Fees</a:t>
            </a:r>
          </a:p>
        </p:txBody>
      </p:sp>
      <p:pic>
        <p:nvPicPr>
          <p:cNvPr id="4" name="Content Placeholder 3" descr="DemolPaid.tif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" r="1613"/>
          <a:stretch>
            <a:fillRect/>
          </a:stretch>
        </p:blipFill>
        <p:spPr>
          <a:xfrm>
            <a:off x="533400" y="1676400"/>
            <a:ext cx="8001000" cy="4876800"/>
          </a:xfrm>
        </p:spPr>
      </p:pic>
    </p:spTree>
    <p:extLst>
      <p:ext uri="{BB962C8B-B14F-4D97-AF65-F5344CB8AC3E}">
        <p14:creationId xmlns:p14="http://schemas.microsoft.com/office/powerpoint/2010/main" val="25417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612" y="381000"/>
            <a:ext cx="7202776" cy="762000"/>
          </a:xfrm>
        </p:spPr>
        <p:txBody>
          <a:bodyPr/>
          <a:lstStyle/>
          <a:p>
            <a:pPr algn="ctr"/>
            <a:r>
              <a:rPr lang="en-US" dirty="0"/>
              <a:t>Combined Fees Due</a:t>
            </a:r>
          </a:p>
        </p:txBody>
      </p:sp>
      <p:pic>
        <p:nvPicPr>
          <p:cNvPr id="4" name="Content Placeholder 3" descr="Demo.tif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" r="918"/>
          <a:stretch>
            <a:fillRect/>
          </a:stretch>
        </p:blipFill>
        <p:spPr>
          <a:xfrm>
            <a:off x="990600" y="1752600"/>
            <a:ext cx="7202776" cy="4495800"/>
          </a:xfrm>
        </p:spPr>
      </p:pic>
    </p:spTree>
    <p:extLst>
      <p:ext uri="{BB962C8B-B14F-4D97-AF65-F5344CB8AC3E}">
        <p14:creationId xmlns:p14="http://schemas.microsoft.com/office/powerpoint/2010/main" val="117375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612" y="381000"/>
            <a:ext cx="7202776" cy="838200"/>
          </a:xfrm>
        </p:spPr>
        <p:txBody>
          <a:bodyPr/>
          <a:lstStyle/>
          <a:p>
            <a:pPr algn="ctr"/>
            <a:r>
              <a:rPr lang="en-US" dirty="0"/>
              <a:t>Combined Fees vs. Paid Fees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ComboFees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76400"/>
            <a:ext cx="9144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00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144" y="2307265"/>
            <a:ext cx="4158056" cy="35327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1000" y="2307265"/>
            <a:ext cx="4923292" cy="447453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304800" y="1371600"/>
            <a:ext cx="8534400" cy="609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Diagram of decision trees, regression and NN models 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 iterative selection approach to select independent variables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70612" y="304800"/>
            <a:ext cx="7202776" cy="533400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latin typeface="Calibri" panose="020F0502020204030204" pitchFamily="34" charset="0"/>
                <a:cs typeface="Calibri" panose="020F0502020204030204" pitchFamily="34" charset="0"/>
              </a:rPr>
              <a:t>Predictive Analytics</a:t>
            </a:r>
          </a:p>
        </p:txBody>
      </p:sp>
    </p:spTree>
    <p:extLst>
      <p:ext uri="{BB962C8B-B14F-4D97-AF65-F5344CB8AC3E}">
        <p14:creationId xmlns:p14="http://schemas.microsoft.com/office/powerpoint/2010/main" val="135040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28600"/>
            <a:ext cx="7202776" cy="457200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Decision tree model comparison and statistics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0919" y="916244"/>
            <a:ext cx="4656218" cy="24783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76400" y="3657600"/>
            <a:ext cx="7399418" cy="3124200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76200" y="916244"/>
            <a:ext cx="3962400" cy="1404479"/>
          </a:xfrm>
        </p:spPr>
        <p:txBody>
          <a:bodyPr>
            <a:normAutofit lnSpcReduction="10000"/>
          </a:bodyPr>
          <a:lstStyle/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                Valid               Train  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Model                                                                                   Misclassification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Node                    Model Description                                           Rate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Tree      DecisionTree1_Chisq_6MaxiBranch            0.12869         0.13369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Tree2    DecisionTree2_Chisq_3MaxBranch             0.12869         0.14171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Tree3    DecisionTree_3_Entropy_4MaxBranch      0.13137         0.13102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Tree5    Decision_Tree5_Gini_6MaxBranch             0.13271         0.11631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Tree4    DecisionTree4_Entropy_3MaxBranch        0.14075         0.12032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200" y="4419289"/>
            <a:ext cx="1956122" cy="160051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76200" y="2438400"/>
            <a:ext cx="3521075" cy="1517420"/>
            <a:chOff x="76200" y="4343400"/>
            <a:chExt cx="3919728" cy="18288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200" y="4343400"/>
              <a:ext cx="3919728" cy="18288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048000" y="5802868"/>
              <a:ext cx="947928" cy="3693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wrap="square" rtlCol="0" anchor="ctr" anchorCtr="1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1888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533400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 transformation and replacement for regression models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4014" y="4038600"/>
            <a:ext cx="3984585" cy="1535575"/>
            <a:chOff x="2438400" y="3422730"/>
            <a:chExt cx="6104684" cy="214613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8400" y="3422730"/>
              <a:ext cx="6104684" cy="2146139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6096000" y="5181600"/>
              <a:ext cx="2447084" cy="3872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467600" y="4495800"/>
              <a:ext cx="1075484" cy="6858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015" y="1219198"/>
            <a:ext cx="3984584" cy="2728171"/>
          </a:xfrm>
          <a:prstGeom prst="rect">
            <a:avLst/>
          </a:prstGeom>
        </p:spPr>
      </p:pic>
      <p:sp>
        <p:nvSpPr>
          <p:cNvPr id="24" name="Content Placeholder 2"/>
          <p:cNvSpPr>
            <a:spLocks noGrp="1"/>
          </p:cNvSpPr>
          <p:nvPr>
            <p:ph sz="half" idx="1"/>
          </p:nvPr>
        </p:nvSpPr>
        <p:spPr>
          <a:xfrm>
            <a:off x="47388" y="5665405"/>
            <a:ext cx="4491098" cy="1159436"/>
          </a:xfrm>
        </p:spPr>
        <p:txBody>
          <a:bodyPr>
            <a:normAutofit fontScale="92500" lnSpcReduction="10000"/>
          </a:bodyPr>
          <a:lstStyle/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References for variable level replacement: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 Memphis and Shelby county zoning code and subdivision regulation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https://shelbycountytn.gov/DocumentCenter/View/27740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 Memphis and Shelby county major code violation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https://www.shelbycountytn.gov/2138/Major-Code-Violations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67"/>
          <a:stretch/>
        </p:blipFill>
        <p:spPr>
          <a:xfrm>
            <a:off x="4179934" y="1219198"/>
            <a:ext cx="4934911" cy="43549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16566" y="-206968"/>
            <a:ext cx="184731" cy="369332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none" rtlCol="0" anchor="ctr" anchorCtr="1">
            <a:spAutoFit/>
          </a:bodyPr>
          <a:lstStyle/>
          <a:p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91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202776" cy="533400"/>
          </a:xfrm>
        </p:spPr>
        <p:txBody>
          <a:bodyPr/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Regression model comparison and statistics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"/>
          <a:stretch/>
        </p:blipFill>
        <p:spPr>
          <a:xfrm>
            <a:off x="4267200" y="827976"/>
            <a:ext cx="4267200" cy="2126038"/>
          </a:xfrm>
        </p:spPr>
      </p:pic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236442" y="827976"/>
            <a:ext cx="3810000" cy="1404479"/>
          </a:xfrm>
        </p:spPr>
        <p:txBody>
          <a:bodyPr>
            <a:normAutofit/>
          </a:bodyPr>
          <a:lstStyle/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           Valid               Train  Model                                                                              Misclassification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Node               Model Description                                          Rate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sz="1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Reg6     </a:t>
            </a:r>
            <a:r>
              <a:rPr lang="en-US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Regression_Stepwise_VaMisClass</a:t>
            </a: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        0.11796           0.14305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Reg7     </a:t>
            </a:r>
            <a:r>
              <a:rPr lang="en-US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Regression_Forward_VaMisClass</a:t>
            </a: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0.11796          0.14305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Reg5     </a:t>
            </a:r>
            <a:r>
              <a:rPr lang="en-US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Regression_Backward_VaMisClass</a:t>
            </a: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       0.13137           0.13235</a:t>
            </a:r>
          </a:p>
          <a:p>
            <a:pPr marL="0" lvl="0" indent="0" defTabSz="91440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Reg4     </a:t>
            </a:r>
            <a:r>
              <a:rPr lang="en-US" sz="1000" b="1" dirty="0" err="1">
                <a:latin typeface="Calibri" panose="020F0502020204030204" pitchFamily="34" charset="0"/>
                <a:cs typeface="Calibri" panose="020F0502020204030204" pitchFamily="34" charset="0"/>
              </a:rPr>
              <a:t>Regression_Backward_AIC</a:t>
            </a:r>
            <a:r>
              <a:rPr lang="en-US" sz="100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0.14745          0.11765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7200" y="4610419"/>
            <a:ext cx="2645744" cy="215224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267200" y="3042879"/>
            <a:ext cx="4267200" cy="1452921"/>
            <a:chOff x="2438400" y="3422730"/>
            <a:chExt cx="6104684" cy="214613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38400" y="3422730"/>
              <a:ext cx="6104684" cy="2146139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6096000" y="5181600"/>
              <a:ext cx="2447084" cy="3872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467600" y="4495800"/>
              <a:ext cx="1075484" cy="6858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" name="Content Placeholder 3"/>
          <p:cNvSpPr txBox="1">
            <a:spLocks/>
          </p:cNvSpPr>
          <p:nvPr/>
        </p:nvSpPr>
        <p:spPr>
          <a:xfrm>
            <a:off x="236442" y="2799634"/>
            <a:ext cx="3810000" cy="3989452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167923" indent="-171496" algn="l" defTabSz="685983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6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291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6"/>
              </a:buClr>
              <a:buFont typeface="Euphemia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3085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6"/>
              </a:buClr>
              <a:buFont typeface="Euphemia" pitchFamily="34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88880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6"/>
              </a:buClr>
              <a:buFont typeface="Euphemia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4675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6"/>
              </a:buClr>
              <a:buFont typeface="Euphemia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0470" indent="-171496" algn="l" defTabSz="685983" rtl="0" eaLnBrk="1" latinLnBrk="0" hangingPunct="1">
              <a:spcBef>
                <a:spcPts val="450"/>
              </a:spcBef>
              <a:buFont typeface="Euphemia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06265" indent="-171496" algn="l" defTabSz="685983" rtl="0" eaLnBrk="1" latinLnBrk="0" hangingPunct="1">
              <a:spcBef>
                <a:spcPts val="450"/>
              </a:spcBef>
              <a:buFont typeface="Euphemia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12060" indent="-171496" algn="l" defTabSz="685983" rtl="0" eaLnBrk="1" latinLnBrk="0" hangingPunct="1">
              <a:spcBef>
                <a:spcPts val="450"/>
              </a:spcBef>
              <a:buFont typeface="Euphemia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17855" indent="-171496" algn="l" defTabSz="685983" rtl="0" eaLnBrk="1" latinLnBrk="0" hangingPunct="1">
              <a:spcBef>
                <a:spcPts val="450"/>
              </a:spcBef>
              <a:buFont typeface="Euphemia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950" b="1" dirty="0">
                <a:latin typeface="Calibri" panose="020F0502020204030204" pitchFamily="34" charset="0"/>
                <a:cs typeface="Calibri" panose="020F0502020204030204" pitchFamily="34" charset="0"/>
              </a:rPr>
              <a:t>Type 3 Analysis of Effects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95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    Wald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950" b="1" dirty="0">
                <a:latin typeface="Calibri" panose="020F0502020204030204" pitchFamily="34" charset="0"/>
                <a:cs typeface="Calibri" panose="020F0502020204030204" pitchFamily="34" charset="0"/>
              </a:rPr>
              <a:t>Effect                                                        DF    Chi-Square    </a:t>
            </a:r>
            <a:r>
              <a:rPr lang="en-US" sz="950" b="1" dirty="0" err="1">
                <a:latin typeface="Calibri" panose="020F0502020204030204" pitchFamily="34" charset="0"/>
                <a:cs typeface="Calibri" panose="020F0502020204030204" pitchFamily="34" charset="0"/>
              </a:rPr>
              <a:t>Pr</a:t>
            </a:r>
            <a:r>
              <a:rPr lang="en-US" sz="950" b="1" dirty="0">
                <a:latin typeface="Calibri" panose="020F0502020204030204" pitchFamily="34" charset="0"/>
                <a:cs typeface="Calibri" panose="020F0502020204030204" pitchFamily="34" charset="0"/>
              </a:rPr>
              <a:t> &gt; </a:t>
            </a:r>
            <a:r>
              <a:rPr lang="en-US" sz="950" b="1" dirty="0" err="1">
                <a:latin typeface="Calibri" panose="020F0502020204030204" pitchFamily="34" charset="0"/>
                <a:cs typeface="Calibri" panose="020F0502020204030204" pitchFamily="34" charset="0"/>
              </a:rPr>
              <a:t>ChiSq</a:t>
            </a:r>
            <a:endParaRPr lang="en-US" sz="95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endParaRPr lang="en-US" sz="95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950" b="1" dirty="0" err="1">
                <a:latin typeface="Calibri" panose="020F0502020204030204" pitchFamily="34" charset="0"/>
                <a:cs typeface="Calibri" panose="020F0502020204030204" pitchFamily="34" charset="0"/>
              </a:rPr>
              <a:t>IMP_construction</a:t>
            </a:r>
            <a:r>
              <a:rPr lang="en-US" sz="95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1         11.8406        0.0006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950" b="1" dirty="0" err="1">
                <a:latin typeface="Calibri" panose="020F0502020204030204" pitchFamily="34" charset="0"/>
                <a:cs typeface="Calibri" panose="020F0502020204030204" pitchFamily="34" charset="0"/>
              </a:rPr>
              <a:t>IMP_fire</a:t>
            </a:r>
            <a:r>
              <a:rPr lang="en-US" sz="95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3            7.7533       0.0514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950" b="1" dirty="0" err="1">
                <a:latin typeface="Calibri" panose="020F0502020204030204" pitchFamily="34" charset="0"/>
                <a:cs typeface="Calibri" panose="020F0502020204030204" pitchFamily="34" charset="0"/>
              </a:rPr>
              <a:t>IMP_graffiti</a:t>
            </a:r>
            <a:r>
              <a:rPr lang="en-US" sz="95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1         10.8379        0.0010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950" b="1" dirty="0" err="1">
                <a:latin typeface="Calibri" panose="020F0502020204030204" pitchFamily="34" charset="0"/>
                <a:cs typeface="Calibri" panose="020F0502020204030204" pitchFamily="34" charset="0"/>
              </a:rPr>
              <a:t>IMP_vehicle</a:t>
            </a:r>
            <a:r>
              <a:rPr lang="en-US" sz="95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1           2.6360        0.1045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950" b="1" dirty="0" err="1">
                <a:latin typeface="Calibri" panose="020F0502020204030204" pitchFamily="34" charset="0"/>
                <a:cs typeface="Calibri" panose="020F0502020204030204" pitchFamily="34" charset="0"/>
              </a:rPr>
              <a:t>LOG_Late_fees_comb</a:t>
            </a:r>
            <a:r>
              <a:rPr lang="en-US" sz="95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1         13.3722        0.0003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950" b="1" dirty="0" err="1">
                <a:latin typeface="Calibri" panose="020F0502020204030204" pitchFamily="34" charset="0"/>
                <a:cs typeface="Calibri" panose="020F0502020204030204" pitchFamily="34" charset="0"/>
              </a:rPr>
              <a:t>LOG_Ori_amt_comb</a:t>
            </a:r>
            <a:r>
              <a:rPr lang="en-US" sz="95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1         10.3694        0.0013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950" b="1" dirty="0" err="1">
                <a:latin typeface="Calibri" panose="020F0502020204030204" pitchFamily="34" charset="0"/>
                <a:cs typeface="Calibri" panose="020F0502020204030204" pitchFamily="34" charset="0"/>
              </a:rPr>
              <a:t>LOG_Paid_comb</a:t>
            </a:r>
            <a:r>
              <a:rPr lang="en-US" sz="95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1            4.0125        0.0452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950" b="1" dirty="0">
                <a:latin typeface="Calibri" panose="020F0502020204030204" pitchFamily="34" charset="0"/>
                <a:cs typeface="Calibri" panose="020F0502020204030204" pitchFamily="34" charset="0"/>
              </a:rPr>
              <a:t>LOG_late_fees_Sanitation2015            1             3.1751        0.0748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950" b="1" dirty="0">
                <a:latin typeface="Calibri" panose="020F0502020204030204" pitchFamily="34" charset="0"/>
                <a:cs typeface="Calibri" panose="020F0502020204030204" pitchFamily="34" charset="0"/>
              </a:rPr>
              <a:t>LOG_ori_amt_Sanitation2015              1            3.1819        0.0745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950" b="1" dirty="0">
                <a:latin typeface="Calibri" panose="020F0502020204030204" pitchFamily="34" charset="0"/>
                <a:cs typeface="Calibri" panose="020F0502020204030204" pitchFamily="34" charset="0"/>
              </a:rPr>
              <a:t>LOG_ori_amt_Weed_Cutting2015       1         48.5437        &lt;.0001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950" b="1" dirty="0">
                <a:latin typeface="Calibri" panose="020F0502020204030204" pitchFamily="34" charset="0"/>
                <a:cs typeface="Calibri" panose="020F0502020204030204" pitchFamily="34" charset="0"/>
              </a:rPr>
              <a:t>NonViolent_Crime_2010                        3     1515.0422        &lt;.0001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950" b="1" dirty="0">
                <a:latin typeface="Calibri" panose="020F0502020204030204" pitchFamily="34" charset="0"/>
                <a:cs typeface="Calibri" panose="020F0502020204030204" pitchFamily="34" charset="0"/>
              </a:rPr>
              <a:t>NonViolent_Crime_2011                        4            9.8803        0.0425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950" b="1" dirty="0">
                <a:latin typeface="Calibri" panose="020F0502020204030204" pitchFamily="34" charset="0"/>
                <a:cs typeface="Calibri" panose="020F0502020204030204" pitchFamily="34" charset="0"/>
              </a:rPr>
              <a:t>NonViolent_Crime_2013                        3        418.8311        &lt;.0001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950" b="1" dirty="0">
                <a:latin typeface="Calibri" panose="020F0502020204030204" pitchFamily="34" charset="0"/>
                <a:cs typeface="Calibri" panose="020F0502020204030204" pitchFamily="34" charset="0"/>
              </a:rPr>
              <a:t>Other_Crime_2011                                   6            9.7427        0.1359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950" b="1" dirty="0">
                <a:latin typeface="Calibri" panose="020F0502020204030204" pitchFamily="34" charset="0"/>
                <a:cs typeface="Calibri" panose="020F0502020204030204" pitchFamily="34" charset="0"/>
              </a:rPr>
              <a:t>Other_Crime_2013                                   5       526.8762        &lt;.0001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950" b="1" dirty="0" err="1">
                <a:latin typeface="Calibri" panose="020F0502020204030204" pitchFamily="34" charset="0"/>
                <a:cs typeface="Calibri" panose="020F0502020204030204" pitchFamily="34" charset="0"/>
              </a:rPr>
              <a:t>REP_occupancy</a:t>
            </a:r>
            <a:r>
              <a:rPr lang="en-US" sz="95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5          61.1989        &lt;.0001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950" b="1" dirty="0" err="1">
                <a:latin typeface="Calibri" panose="020F0502020204030204" pitchFamily="34" charset="0"/>
                <a:cs typeface="Calibri" panose="020F0502020204030204" pitchFamily="34" charset="0"/>
              </a:rPr>
              <a:t>REP_request_status</a:t>
            </a:r>
            <a:r>
              <a:rPr lang="en-US" sz="950" b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6          30.6492        &lt;.0001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950" b="1" dirty="0">
                <a:latin typeface="Calibri" panose="020F0502020204030204" pitchFamily="34" charset="0"/>
                <a:cs typeface="Calibri" panose="020F0502020204030204" pitchFamily="34" charset="0"/>
              </a:rPr>
              <a:t>Sale_2010                                                   4          10.1077        0.0387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950" b="1" dirty="0">
                <a:latin typeface="Calibri" panose="020F0502020204030204" pitchFamily="34" charset="0"/>
                <a:cs typeface="Calibri" panose="020F0502020204030204" pitchFamily="34" charset="0"/>
              </a:rPr>
              <a:t>Sale_2013                                                   3        384.1240        &lt;.0001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950" b="1" dirty="0">
                <a:latin typeface="Calibri" panose="020F0502020204030204" pitchFamily="34" charset="0"/>
                <a:cs typeface="Calibri" panose="020F0502020204030204" pitchFamily="34" charset="0"/>
              </a:rPr>
              <a:t>Sale_2016                                                   2        167.1718        &lt;.0001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950" b="1" dirty="0">
                <a:latin typeface="Calibri" panose="020F0502020204030204" pitchFamily="34" charset="0"/>
                <a:cs typeface="Calibri" panose="020F0502020204030204" pitchFamily="34" charset="0"/>
              </a:rPr>
              <a:t>Violent_Crime_2013                                1        163.7942        &lt;.0001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950" b="1" dirty="0">
                <a:latin typeface="Calibri" panose="020F0502020204030204" pitchFamily="34" charset="0"/>
                <a:cs typeface="Calibri" panose="020F0502020204030204" pitchFamily="34" charset="0"/>
              </a:rPr>
              <a:t>_2012_gcut                                                 1             3.3342        0.0679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</a:pPr>
            <a:r>
              <a:rPr lang="en-US" sz="950" b="1" dirty="0">
                <a:latin typeface="Calibri" panose="020F0502020204030204" pitchFamily="34" charset="0"/>
                <a:cs typeface="Calibri" panose="020F0502020204030204" pitchFamily="34" charset="0"/>
              </a:rPr>
              <a:t>_2015_gcut                                                 1           54.3618        &lt;.0001</a:t>
            </a:r>
          </a:p>
        </p:txBody>
      </p:sp>
    </p:spTree>
    <p:extLst>
      <p:ext uri="{BB962C8B-B14F-4D97-AF65-F5344CB8AC3E}">
        <p14:creationId xmlns:p14="http://schemas.microsoft.com/office/powerpoint/2010/main" val="144269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612" y="990600"/>
            <a:ext cx="7202776" cy="5334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charset="0"/>
                <a:ea typeface="Calibri" charset="0"/>
                <a:cs typeface="Calibri" charset="0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0612" y="1676400"/>
            <a:ext cx="7202776" cy="2743200"/>
          </a:xfrm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Background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Introduction and goal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Data source and description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Key challenges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Descriptive analysis(tableau)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Predictive analysis(SAS EM)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Key Learnings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763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200" y="5193252"/>
            <a:ext cx="5494351" cy="15570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200" y="2362200"/>
            <a:ext cx="5418151" cy="2749272"/>
          </a:xfrm>
          <a:prstGeom prst="rect">
            <a:avLst/>
          </a:prstGeom>
        </p:spPr>
      </p:pic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1524000" y="766777"/>
            <a:ext cx="5494351" cy="151364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b="1" dirty="0">
                <a:latin typeface="Consolas" panose="020B0609020204030204" pitchFamily="49" charset="0"/>
                <a:cs typeface="Calibri" panose="020F0502020204030204" pitchFamily="34" charset="0"/>
              </a:rPr>
              <a:t>Fit Statistics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b="1" dirty="0">
                <a:latin typeface="Consolas" panose="020B0609020204030204" pitchFamily="49" charset="0"/>
                <a:cs typeface="Calibri" panose="020F0502020204030204" pitchFamily="34" charset="0"/>
              </a:rPr>
              <a:t>Model Selection based on Valid: Misclassification Rate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b="1" dirty="0">
                <a:latin typeface="Consolas" panose="020B0609020204030204" pitchFamily="49" charset="0"/>
                <a:cs typeface="Calibri" panose="020F0502020204030204" pitchFamily="34" charset="0"/>
              </a:rPr>
              <a:t>                                                  Train:                    Valid: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b="1" dirty="0">
                <a:latin typeface="Consolas" panose="020B0609020204030204" pitchFamily="49" charset="0"/>
                <a:cs typeface="Calibri" panose="020F0502020204030204" pitchFamily="34" charset="0"/>
              </a:rPr>
              <a:t>                                      Valid:      Average       Train:      Average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b="1" dirty="0">
                <a:latin typeface="Consolas" panose="020B0609020204030204" pitchFamily="49" charset="0"/>
                <a:cs typeface="Calibri" panose="020F0502020204030204" pitchFamily="34" charset="0"/>
              </a:rPr>
              <a:t>Model                          Misclassification Squared Misclassification Squared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b="1" dirty="0">
                <a:latin typeface="Consolas" panose="020B0609020204030204" pitchFamily="49" charset="0"/>
                <a:cs typeface="Calibri" panose="020F0502020204030204" pitchFamily="34" charset="0"/>
              </a:rPr>
              <a:t>Node      Model Description           Rate        Error         Rate        Error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b="1" dirty="0">
                <a:latin typeface="Consolas" panose="020B0609020204030204" pitchFamily="49" charset="0"/>
                <a:cs typeface="Calibri" panose="020F0502020204030204" pitchFamily="34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b="1" dirty="0">
                <a:latin typeface="Consolas" panose="020B0609020204030204" pitchFamily="49" charset="0"/>
                <a:cs typeface="Calibri" panose="020F0502020204030204" pitchFamily="34" charset="0"/>
              </a:rPr>
              <a:t>Neural3 Neural Network_HiddenU6      0.11930      0.08120      0.11230      0.09639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b="1" dirty="0">
                <a:latin typeface="Consolas" panose="020B0609020204030204" pitchFamily="49" charset="0"/>
                <a:cs typeface="Calibri" panose="020F0502020204030204" pitchFamily="34" charset="0"/>
              </a:rPr>
              <a:t>Neural2 Neural Network_HiddenU3      0.12332      0.11348      0.14572      0.10212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900" b="1" dirty="0">
                <a:latin typeface="Consolas" panose="020B0609020204030204" pitchFamily="49" charset="0"/>
                <a:cs typeface="Calibri" panose="020F0502020204030204" pitchFamily="34" charset="0"/>
              </a:rPr>
              <a:t>Neural  </a:t>
            </a:r>
            <a:r>
              <a:rPr lang="en-US" sz="900" b="1" dirty="0" err="1">
                <a:latin typeface="Consolas" panose="020B0609020204030204" pitchFamily="49" charset="0"/>
                <a:cs typeface="Calibri" panose="020F0502020204030204" pitchFamily="34" charset="0"/>
              </a:rPr>
              <a:t>Neural</a:t>
            </a:r>
            <a:r>
              <a:rPr lang="en-US" sz="900" b="1" dirty="0">
                <a:latin typeface="Consolas" panose="020B0609020204030204" pitchFamily="49" charset="0"/>
                <a:cs typeface="Calibri" panose="020F0502020204030204" pitchFamily="34" charset="0"/>
              </a:rPr>
              <a:t> Network_HiddenU3      0.12601      0.09640      0.13369      0.09827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202776" cy="533400"/>
          </a:xfrm>
        </p:spPr>
        <p:txBody>
          <a:bodyPr/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Neural network model comparison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86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8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79699" y="4369065"/>
            <a:ext cx="4835809" cy="2372349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" t="2536" r="1069" b="747"/>
          <a:stretch/>
        </p:blipFill>
        <p:spPr>
          <a:xfrm>
            <a:off x="3509176" y="663139"/>
            <a:ext cx="5634824" cy="358934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990600" y="71446"/>
            <a:ext cx="7202776" cy="533400"/>
          </a:xfrm>
        </p:spPr>
        <p:txBody>
          <a:bodyPr/>
          <a:lstStyle/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Neural network model weights and parameters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Content Placeholder 23"/>
          <p:cNvSpPr>
            <a:spLocks noGrp="1"/>
          </p:cNvSpPr>
          <p:nvPr>
            <p:ph sz="half" idx="2"/>
          </p:nvPr>
        </p:nvSpPr>
        <p:spPr>
          <a:xfrm>
            <a:off x="29817" y="3541014"/>
            <a:ext cx="4114800" cy="320040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Consolas" panose="020B0609020204030204" pitchFamily="49" charset="0"/>
              </a:rPr>
              <a:t> Optimization Results (1009 parameter estimates)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Consolas" panose="020B0609020204030204" pitchFamily="49" charset="0"/>
              </a:rPr>
              <a:t>                         Parameter Estimates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Consolas" panose="020B0609020204030204" pitchFamily="49" charset="0"/>
              </a:rPr>
              <a:t>                                                             Gradient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Consolas" panose="020B0609020204030204" pitchFamily="49" charset="0"/>
              </a:rPr>
              <a:t>                                                            Objective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Consolas" panose="020B0609020204030204" pitchFamily="49" charset="0"/>
              </a:rPr>
              <a:t>   N Parameter                               Estimate        Function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Consolas" panose="020B0609020204030204" pitchFamily="49" charset="0"/>
              </a:rPr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Consolas" panose="020B0609020204030204" pitchFamily="49" charset="0"/>
              </a:rPr>
              <a:t>   1 LOG_Late_fees_comb_H11                  0.375179    -0.000015183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Consolas" panose="020B0609020204030204" pitchFamily="49" charset="0"/>
              </a:rPr>
              <a:t>   2 LOG_Ori_amt_comb_H11                    0.546825    -0.000017382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Consolas" panose="020B0609020204030204" pitchFamily="49" charset="0"/>
              </a:rPr>
              <a:t>   3 LOG_Paid_comb_H11                      -0.001867    -0.000003554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Consolas" panose="020B0609020204030204" pitchFamily="49" charset="0"/>
              </a:rPr>
              <a:t>   4 LOG_late_fees_Sanitation2015_H11        0.431722    -0.000001962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Consolas" panose="020B0609020204030204" pitchFamily="49" charset="0"/>
              </a:rPr>
              <a:t>   5 LOG_ori_amt_Sanitation2015_H11          0.313230    -0.000002099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Consolas" panose="020B0609020204030204" pitchFamily="49" charset="0"/>
              </a:rPr>
              <a:t>   6 LOG_ori_amt_Weed_Cutting2015_H11        0.015622     0.000007933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Consolas" panose="020B0609020204030204" pitchFamily="49" charset="0"/>
              </a:rPr>
              <a:t>   7 LOG_Late_fees_comb_H12                  1.022528        0.001136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Consolas" panose="020B0609020204030204" pitchFamily="49" charset="0"/>
              </a:rPr>
              <a:t>   8 LOG_Ori_amt_comb_H12                   -0.970118        0.001020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Consolas" panose="020B0609020204030204" pitchFamily="49" charset="0"/>
              </a:rPr>
              <a:t>   9 LOG_Paid_comb_H12                      -0.422006        0.000215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Consolas" panose="020B0609020204030204" pitchFamily="49" charset="0"/>
              </a:rPr>
              <a:t>  10 LOG_late_fees_Sanitation2015_H12       -0.787159     0.000030951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Consolas" panose="020B0609020204030204" pitchFamily="49" charset="0"/>
              </a:rPr>
              <a:t>  11 LOG_ori_amt_Sanitation2015_H12          0.649889     0.000014891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Consolas" panose="020B0609020204030204" pitchFamily="49" charset="0"/>
              </a:rPr>
              <a:t>  12 LOG_ori_amt_Weed_Cutting2015_H12        0.268840       -0.000654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Consolas" panose="020B0609020204030204" pitchFamily="49" charset="0"/>
              </a:rPr>
              <a:t>  13 LOG_Late_fees_comb_H13                  1.087307        0.000350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Consolas" panose="020B0609020204030204" pitchFamily="49" charset="0"/>
              </a:rPr>
              <a:t>  14 LOG_Ori_amt_comb_H13                   -0.409573        0.000466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Consolas" panose="020B0609020204030204" pitchFamily="49" charset="0"/>
              </a:rPr>
              <a:t>  15 LOG_Paid_comb_H13                      -0.118317       -0.000117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Consolas" panose="020B0609020204030204" pitchFamily="49" charset="0"/>
              </a:rPr>
              <a:t>  16 LOG_late_fees_Sanitation2015_H13       -0.275618       -0.001322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Consolas" panose="020B0609020204030204" pitchFamily="49" charset="0"/>
              </a:rPr>
              <a:t>  17 LOG_ori_amt_Sanitation2015_H13         -0.046507       -0.000981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Consolas" panose="020B0609020204030204" pitchFamily="49" charset="0"/>
              </a:rPr>
              <a:t>  18 LOG_ori_amt_Weed_Cutting2015_H13        1.505582        0.000233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800" dirty="0">
                <a:latin typeface="Consolas" panose="020B0609020204030204" pitchFamily="49" charset="0"/>
              </a:rPr>
              <a:t>  19 LOG_Late_fees_comb_H14                  0.282938     0.000040119</a:t>
            </a:r>
          </a:p>
        </p:txBody>
      </p:sp>
    </p:spTree>
    <p:extLst>
      <p:ext uri="{BB962C8B-B14F-4D97-AF65-F5344CB8AC3E}">
        <p14:creationId xmlns:p14="http://schemas.microsoft.com/office/powerpoint/2010/main" val="224947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612" y="533400"/>
            <a:ext cx="7202776" cy="533400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Key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676400"/>
            <a:ext cx="8839200" cy="4495800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Never assume the datasets are accurate or clean from any source without examining them.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Identification of the related variables and reduction to the unnecessary data complexity will help the SAS EM perform better---- it is not a good idea to shovel the data into EM and rely on it to perform well.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output log file provides a thorough documentation with statistic calculation, model parameters and iteration steps, which are helpful to trouble-shooting model optimization. Therefore, it is worth to learn how to read the file and understand certain amount of  those statistics .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35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800" y="1676400"/>
            <a:ext cx="86728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B0F0"/>
                </a:solidFill>
                <a:effectLst/>
                <a:latin typeface="Calibri" charset="0"/>
                <a:ea typeface="Calibri" charset="0"/>
                <a:cs typeface="Calibri" charset="0"/>
              </a:rPr>
              <a:t>Thank you for your attention!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00B0F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3313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81000"/>
            <a:ext cx="7202776" cy="609600"/>
          </a:xfrm>
        </p:spPr>
        <p:txBody>
          <a:bodyPr/>
          <a:lstStyle/>
          <a:p>
            <a:pPr algn="ctr"/>
            <a:r>
              <a:rPr lang="en-US" dirty="0">
                <a:latin typeface="Calibri" charset="0"/>
                <a:ea typeface="Calibri" charset="0"/>
                <a:cs typeface="Calibri" charset="0"/>
              </a:rPr>
              <a:t>Background of the blight property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388" y="1219200"/>
            <a:ext cx="8686800" cy="5105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Blight:  abandoned and/or vacant property, either building or home, that is in an unacceptable condition of disrepair. It is inhabitable and has little to no economic value.</a:t>
            </a:r>
          </a:p>
          <a:p>
            <a:pPr marL="0" indent="0">
              <a:buNone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Background: 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US is facing the problems of empty neighborhoods across the country. We can see similar problems in Memphis, TN, and the causes for this are: Poor planning, Poverty and Sub Urbanization are the causes of the Urban Blight. The problems are caused because of – Unemployment, depopulation problems, promote crime, loss of deindustrialization. Blight affected areas are characterized by dirty, cloistered, tumbledown buildings and inhospitable living.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Effects of such properties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Danger to the public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Increase in negative incidents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Negative effect on surrounding property values</a:t>
            </a:r>
          </a:p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Reduces property tax revenue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98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37955" y="457200"/>
            <a:ext cx="7202776" cy="533400"/>
          </a:xfrm>
        </p:spPr>
        <p:txBody>
          <a:bodyPr>
            <a:normAutofit/>
          </a:bodyPr>
          <a:lstStyle/>
          <a:p>
            <a:pPr algn="ctr"/>
            <a:r>
              <a:rPr lang="en-US" sz="2700" dirty="0">
                <a:latin typeface="Calibri" charset="0"/>
                <a:ea typeface="Calibri" charset="0"/>
                <a:cs typeface="Calibri" charset="0"/>
              </a:rPr>
              <a:t>Business objective and project goal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95943" y="1066800"/>
            <a:ext cx="8686800" cy="5486400"/>
          </a:xfrm>
        </p:spPr>
        <p:txBody>
          <a:bodyPr>
            <a:noAutofit/>
          </a:bodyPr>
          <a:lstStyle/>
          <a:p>
            <a:pPr marL="285750" indent="-285750"/>
            <a:r>
              <a:rPr lang="en-US" dirty="0">
                <a:latin typeface="Calibri" charset="0"/>
                <a:ea typeface="Calibri" charset="0"/>
                <a:cs typeface="Calibri" charset="0"/>
              </a:rPr>
              <a:t>Business objective:</a:t>
            </a: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	Identify properties that are possible to become blighted.  This information can help local community and government plan in advance and minimize the bad effects of a blighted property/area.</a:t>
            </a:r>
          </a:p>
          <a:p>
            <a:pPr marL="0" indent="0">
              <a:buNone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285750" indent="-285750"/>
            <a:r>
              <a:rPr lang="en-US" dirty="0">
                <a:latin typeface="Calibri" charset="0"/>
                <a:ea typeface="Calibri" charset="0"/>
                <a:cs typeface="Calibri" charset="0"/>
              </a:rPr>
              <a:t>Project goal </a:t>
            </a: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	Identify the data that are more related to to blight property, characterize their relationships and predict the possibility that a property turn into a blight property  </a:t>
            </a:r>
          </a:p>
          <a:p>
            <a:pPr marL="0" indent="0">
              <a:buNone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285750" indent="-285750"/>
            <a:r>
              <a:rPr lang="en-US" dirty="0">
                <a:latin typeface="Calibri" charset="0"/>
                <a:ea typeface="Calibri" charset="0"/>
                <a:cs typeface="Calibri" charset="0"/>
              </a:rPr>
              <a:t>Approaches </a:t>
            </a:r>
          </a:p>
          <a:p>
            <a:pPr marL="495118" lvl="1" indent="-285750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Use demolition fees as an indicator of blight properties.  </a:t>
            </a:r>
          </a:p>
          <a:p>
            <a:pPr marL="495118" lvl="1" indent="-285750"/>
            <a:endParaRPr lang="en-US" sz="1800" dirty="0">
              <a:latin typeface="Calibri" charset="0"/>
              <a:ea typeface="Calibri" charset="0"/>
              <a:cs typeface="Calibri" charset="0"/>
            </a:endParaRPr>
          </a:p>
          <a:p>
            <a:pPr marL="495118" lvl="1" indent="-285750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Explore relevant data (i.e., crime, sales, blight rating, property tax etc.) with tableau, and try to find the data related to blight property and explore their relationships. </a:t>
            </a:r>
          </a:p>
          <a:p>
            <a:pPr marL="495118" lvl="1" indent="-285750"/>
            <a:endParaRPr lang="en-US" sz="1800" dirty="0">
              <a:latin typeface="Calibri" charset="0"/>
              <a:ea typeface="Calibri" charset="0"/>
              <a:cs typeface="Calibri" charset="0"/>
            </a:endParaRPr>
          </a:p>
          <a:p>
            <a:pPr marL="495118" lvl="1" indent="-285750"/>
            <a:r>
              <a:rPr lang="en-US" sz="1800" dirty="0">
                <a:latin typeface="Calibri" charset="0"/>
                <a:ea typeface="Calibri" charset="0"/>
                <a:cs typeface="Calibri" charset="0"/>
              </a:rPr>
              <a:t>Explore the data with SAS EM to further characterize the relationships between the relevant data and the target and predict the possibilities. </a:t>
            </a:r>
          </a:p>
          <a:p>
            <a:pPr marL="0" indent="0">
              <a:buNone/>
            </a:pPr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pPr marL="0" indent="0">
              <a:buNone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18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56586"/>
            <a:ext cx="7202776" cy="609600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source and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" y="3581400"/>
            <a:ext cx="8991600" cy="2895600"/>
          </a:xfrm>
        </p:spPr>
        <p:txBody>
          <a:bodyPr>
            <a:no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Data processing approach and flow for further analysis: 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Randomly sampling parcel IDs in  the tax aggregation data and compare the tax value with the information on the Shelby county trustee website 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Select the tax aggregation data from a year that has the most data points documented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Clean up all types of errors in the Windshield data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Convert Parcel IDs in the above five datasets into the same format. 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Inner joined all the dataset and create a dummy variable for demolition fees. 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Target variable: demolition dummy variable 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Input variables for SAS EM: 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1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round, all the variables from the above data set except for unary data, ID, zip code and data missing over  50%</a:t>
            </a:r>
          </a:p>
          <a:p>
            <a:pPr lvl="1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and the later round, all the variables that have the P value lower than 0.6 in the regression model statistics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65441"/>
              </p:ext>
            </p:extLst>
          </p:nvPr>
        </p:nvGraphicFramePr>
        <p:xfrm>
          <a:off x="762000" y="990600"/>
          <a:ext cx="7696200" cy="22657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9476">
                  <a:extLst>
                    <a:ext uri="{9D8B030D-6E8A-4147-A177-3AD203B41FA5}">
                      <a16:colId xmlns:a16="http://schemas.microsoft.com/office/drawing/2014/main" val="728257556"/>
                    </a:ext>
                  </a:extLst>
                </a:gridCol>
                <a:gridCol w="6426724">
                  <a:extLst>
                    <a:ext uri="{9D8B030D-6E8A-4147-A177-3AD203B41FA5}">
                      <a16:colId xmlns:a16="http://schemas.microsoft.com/office/drawing/2014/main" val="7663215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Datasets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effectLst/>
                          <a:highlight>
                            <a:srgbClr val="FFFF00"/>
                          </a:highlight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Content of each data set</a:t>
                      </a:r>
                      <a:endParaRPr lang="en-US" sz="13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9193157"/>
                  </a:ext>
                </a:extLst>
              </a:tr>
              <a:tr h="34807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Windshield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The thorough housing information ,  condition details  of all the Memphis and Shelby property,  and Memphis and Shelby county regulation and code enforcement,  ~150,000 parcel ID.  The data set was not cleaned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103026170"/>
                  </a:ext>
                </a:extLst>
              </a:tr>
              <a:tr h="4026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Tax aggregation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 statement records of aggregated (sum) of property tax information over the period of 2010-2016, 46,751 parcel ID, data collected from 2010 to 2016.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71331275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MLGW aggregation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 how many times MLGW cut off the supply to one property.  Interval (discrete) data with data range [0, 2], two types of data recorded (gas cut and electricity cut) per year for 15,678 parcel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2540931123"/>
                  </a:ext>
                </a:extLst>
              </a:tr>
              <a:tr h="4508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Sales aggregation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 how many times sale happens each year.  Interval (discrete) data with data range [0, 27], one sale record of each year for 127,609 parcel ID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388180304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Crime aggregation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 how many crimes happen on each property.  Interval (discrete) data with data range [0, 447], three types of crimes(violent, nonviolent, other) document for each year;  98,366 data point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350" marR="6350" marT="6350" anchor="ctr"/>
                </a:tc>
                <a:extLst>
                  <a:ext uri="{0D108BD9-81ED-4DB2-BD59-A6C34878D82A}">
                    <a16:rowId xmlns:a16="http://schemas.microsoft.com/office/drawing/2014/main" val="1922575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825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04800"/>
            <a:ext cx="7202776" cy="533400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Key Challenges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228600" y="1524000"/>
            <a:ext cx="8610600" cy="4648200"/>
          </a:xfrm>
        </p:spPr>
        <p:txBody>
          <a:bodyPr>
            <a:normAutofit lnSpcReduction="10000"/>
          </a:bodyPr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challenges: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cleaning, the windshield data provide useful details of housing conditions but it is very messy. It took about 8 hours to clean it to a useful/informative level. 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inaccuracy of some given datasets requires to examine the data using higher authority data source, which was not expected when the project started. 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Need domain knowledge of housing, and Shelby county regulation to understand the meaning and value of related variables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and manipulate the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input without biasing the modeling process.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Too many variables for EM regression models and missing values in a high dimension dataset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techniques: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Descriptive analysis with Tableau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Joint or merge datasets, Query and computing in SAS EG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Decision trees, regression and neural network modeling with SAS EM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368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otal Crime.tif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5" b="2745"/>
          <a:stretch>
            <a:fillRect/>
          </a:stretch>
        </p:blipFill>
        <p:spPr>
          <a:xfrm>
            <a:off x="1447800" y="2590800"/>
            <a:ext cx="7391400" cy="4153262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051350" y="228600"/>
            <a:ext cx="7202776" cy="533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6859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>
                <a:latin typeface="Calibri" panose="020F0502020204030204" pitchFamily="34" charset="0"/>
                <a:cs typeface="Calibri" panose="020F0502020204030204" pitchFamily="34" charset="0"/>
              </a:rPr>
              <a:t>Descriptive Analytics</a:t>
            </a:r>
            <a:endParaRPr 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ontent Placeholder 9"/>
          <p:cNvSpPr txBox="1">
            <a:spLocks/>
          </p:cNvSpPr>
          <p:nvPr/>
        </p:nvSpPr>
        <p:spPr>
          <a:xfrm>
            <a:off x="152400" y="914400"/>
            <a:ext cx="8686800" cy="1143929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167923" indent="-171496" algn="l" defTabSz="685983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6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291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6"/>
              </a:buClr>
              <a:buFont typeface="Euphemia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3085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6"/>
              </a:buClr>
              <a:buFont typeface="Euphemia" pitchFamily="34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88880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6"/>
              </a:buClr>
              <a:buFont typeface="Euphemia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4675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6"/>
              </a:buClr>
              <a:buFont typeface="Euphemia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0470" indent="-171496" algn="l" defTabSz="685983" rtl="0" eaLnBrk="1" latinLnBrk="0" hangingPunct="1">
              <a:spcBef>
                <a:spcPts val="450"/>
              </a:spcBef>
              <a:buFont typeface="Euphemia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06265" indent="-171496" algn="l" defTabSz="685983" rtl="0" eaLnBrk="1" latinLnBrk="0" hangingPunct="1">
              <a:spcBef>
                <a:spcPts val="450"/>
              </a:spcBef>
              <a:buFont typeface="Euphemia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12060" indent="-171496" algn="l" defTabSz="685983" rtl="0" eaLnBrk="1" latinLnBrk="0" hangingPunct="1">
              <a:spcBef>
                <a:spcPts val="450"/>
              </a:spcBef>
              <a:buFont typeface="Euphemia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17855" indent="-171496" algn="l" defTabSz="685983" rtl="0" eaLnBrk="1" latinLnBrk="0" hangingPunct="1">
              <a:spcBef>
                <a:spcPts val="450"/>
              </a:spcBef>
              <a:buFont typeface="Euphemia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charset="2"/>
              <a:buChar char="u"/>
            </a:pPr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Analyze datasets to get basic understanding of simple statistics</a:t>
            </a:r>
          </a:p>
          <a:p>
            <a:pPr marL="285750" indent="-285750">
              <a:buFont typeface="Wingdings" charset="2"/>
              <a:buChar char="u"/>
            </a:pPr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Define the most affected zoning districts</a:t>
            </a:r>
          </a:p>
          <a:p>
            <a:pPr marL="285750" indent="-285750">
              <a:buFont typeface="Wingdings" charset="2"/>
              <a:buChar char="u"/>
            </a:pPr>
            <a:r>
              <a:rPr lang="en-US" sz="1500">
                <a:latin typeface="Calibri" panose="020F0502020204030204" pitchFamily="34" charset="0"/>
                <a:cs typeface="Calibri" panose="020F0502020204030204" pitchFamily="34" charset="0"/>
              </a:rPr>
              <a:t>Analyze and explore relationship between Crime, Sales, Gas/Power cuts, property tax and demolition fees.</a:t>
            </a:r>
            <a:endParaRPr 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ontent Placeholder 9"/>
          <p:cNvSpPr txBox="1">
            <a:spLocks/>
          </p:cNvSpPr>
          <p:nvPr/>
        </p:nvSpPr>
        <p:spPr>
          <a:xfrm>
            <a:off x="6629400" y="2605669"/>
            <a:ext cx="2209800" cy="289931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167923" indent="-171496" algn="l" defTabSz="685983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6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77291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6"/>
              </a:buClr>
              <a:buFont typeface="Euphemia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83085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6"/>
              </a:buClr>
              <a:buFont typeface="Euphemia" pitchFamily="34" charset="0"/>
              <a:buChar char="–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88880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6"/>
              </a:buClr>
              <a:buFont typeface="Euphemia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4675" indent="-171496" algn="l" defTabSz="685983" rtl="0" eaLnBrk="1" latinLnBrk="0" hangingPunct="1">
              <a:lnSpc>
                <a:spcPct val="90000"/>
              </a:lnSpc>
              <a:spcBef>
                <a:spcPts val="450"/>
              </a:spcBef>
              <a:buClr>
                <a:schemeClr val="accent6"/>
              </a:buClr>
              <a:buFont typeface="Euphemia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0470" indent="-171496" algn="l" defTabSz="685983" rtl="0" eaLnBrk="1" latinLnBrk="0" hangingPunct="1">
              <a:spcBef>
                <a:spcPts val="450"/>
              </a:spcBef>
              <a:buFont typeface="Euphemia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06265" indent="-171496" algn="l" defTabSz="685983" rtl="0" eaLnBrk="1" latinLnBrk="0" hangingPunct="1">
              <a:spcBef>
                <a:spcPts val="450"/>
              </a:spcBef>
              <a:buFont typeface="Euphemia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12060" indent="-171496" algn="l" defTabSz="685983" rtl="0" eaLnBrk="1" latinLnBrk="0" hangingPunct="1">
              <a:spcBef>
                <a:spcPts val="450"/>
              </a:spcBef>
              <a:buFont typeface="Euphemia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17855" indent="-171496" algn="l" defTabSz="685983" rtl="0" eaLnBrk="1" latinLnBrk="0" hangingPunct="1">
              <a:spcBef>
                <a:spcPts val="450"/>
              </a:spcBef>
              <a:buFont typeface="Euphemia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Total Crime 2010 - 2015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27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7848600" cy="609600"/>
          </a:xfrm>
        </p:spPr>
        <p:txBody>
          <a:bodyPr/>
          <a:lstStyle/>
          <a:p>
            <a:r>
              <a:rPr lang="en-US" dirty="0">
                <a:latin typeface="Calibri" charset="0"/>
                <a:ea typeface="Calibri" charset="0"/>
                <a:cs typeface="Calibri" charset="0"/>
              </a:rPr>
              <a:t>Violent, Non Violent, Other Crime by Zones</a:t>
            </a:r>
          </a:p>
        </p:txBody>
      </p:sp>
      <p:pic>
        <p:nvPicPr>
          <p:cNvPr id="4" name="Content Placeholder 3" descr="SAlesCrime.tif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5" b="4005"/>
          <a:stretch>
            <a:fillRect/>
          </a:stretch>
        </p:blipFill>
        <p:spPr>
          <a:xfrm>
            <a:off x="457200" y="1143000"/>
            <a:ext cx="8185414" cy="5105400"/>
          </a:xfrm>
        </p:spPr>
      </p:pic>
    </p:spTree>
    <p:extLst>
      <p:ext uri="{BB962C8B-B14F-4D97-AF65-F5344CB8AC3E}">
        <p14:creationId xmlns:p14="http://schemas.microsoft.com/office/powerpoint/2010/main" val="2905077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0612" y="381000"/>
            <a:ext cx="7202776" cy="685800"/>
          </a:xfrm>
        </p:spPr>
        <p:txBody>
          <a:bodyPr/>
          <a:lstStyle/>
          <a:p>
            <a:pPr algn="ctr"/>
            <a:r>
              <a:rPr lang="en-US" dirty="0">
                <a:latin typeface="Calibri" charset="0"/>
                <a:ea typeface="Calibri" charset="0"/>
                <a:cs typeface="Calibri" charset="0"/>
              </a:rPr>
              <a:t>Crime (2010 – 2015) by Zones</a:t>
            </a:r>
          </a:p>
        </p:txBody>
      </p:sp>
      <p:pic>
        <p:nvPicPr>
          <p:cNvPr id="8" name="Content Placeholder 7" descr="Crimeby Zones.tif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3" b="2733"/>
          <a:stretch>
            <a:fillRect/>
          </a:stretch>
        </p:blipFill>
        <p:spPr>
          <a:xfrm>
            <a:off x="685800" y="1371600"/>
            <a:ext cx="7924800" cy="5105400"/>
          </a:xfrm>
        </p:spPr>
      </p:pic>
    </p:spTree>
    <p:extLst>
      <p:ext uri="{BB962C8B-B14F-4D97-AF65-F5344CB8AC3E}">
        <p14:creationId xmlns:p14="http://schemas.microsoft.com/office/powerpoint/2010/main" val="262965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exagonal design templat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accent4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al design slides.potx" id="{12658BD0-7259-4A0F-91D4-55B50BBE9BFD}" vid="{57622FE6-AF39-47E3-8976-1D25291C345B}"/>
    </a:ext>
  </a:extLst>
</a:theme>
</file>

<file path=ppt/theme/theme2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427FAC-CD3A-494C-985C-09E26C5EA507}">
  <ds:schemaRefs>
    <ds:schemaRef ds:uri="http://schemas.microsoft.com/office/2006/metadata/properties"/>
    <ds:schemaRef ds:uri="http://www.w3.org/XML/1998/namespace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40262f94-9f35-4ac3-9a90-690165a166b7"/>
    <ds:schemaRef ds:uri="a4f35948-e619-41b3-aa29-22878b09cfd2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11D6E40-F509-498A-BF02-00C895783B4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5ED73A5-C2D2-4D49-BB89-167E8E32C9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Hexagonal design slides</Template>
  <TotalTime>634</TotalTime>
  <Words>1728</Words>
  <Application>Microsoft Macintosh PowerPoint</Application>
  <PresentationFormat>On-screen Show (4:3)</PresentationFormat>
  <Paragraphs>187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Century Gothic</vt:lpstr>
      <vt:lpstr>Consolas</vt:lpstr>
      <vt:lpstr>Euphemia</vt:lpstr>
      <vt:lpstr>Palatino Linotype</vt:lpstr>
      <vt:lpstr>Wingdings</vt:lpstr>
      <vt:lpstr>Hexagonal design template</vt:lpstr>
      <vt:lpstr>Blight Property</vt:lpstr>
      <vt:lpstr>Agenda</vt:lpstr>
      <vt:lpstr>Background of the blight property</vt:lpstr>
      <vt:lpstr>Business objective and project goal</vt:lpstr>
      <vt:lpstr>Data source and description</vt:lpstr>
      <vt:lpstr>Key Challenges</vt:lpstr>
      <vt:lpstr>PowerPoint Presentation</vt:lpstr>
      <vt:lpstr>Violent, Non Violent, Other Crime by Zones</vt:lpstr>
      <vt:lpstr>Crime (2010 – 2015) by Zones</vt:lpstr>
      <vt:lpstr>Gas/Power Cuts by Zones</vt:lpstr>
      <vt:lpstr>Blight Rating by Zones</vt:lpstr>
      <vt:lpstr>Demolition Fees by Zones</vt:lpstr>
      <vt:lpstr>Original Demolition Fees vs. Paid Fees</vt:lpstr>
      <vt:lpstr>Combined Fees Due</vt:lpstr>
      <vt:lpstr>Combined Fees vs. Paid Fees</vt:lpstr>
      <vt:lpstr>Predictive Analytics</vt:lpstr>
      <vt:lpstr>Decision tree model comparison and statistics</vt:lpstr>
      <vt:lpstr>Data transformation and replacement for regression models</vt:lpstr>
      <vt:lpstr>Regression model comparison and statistics</vt:lpstr>
      <vt:lpstr>Neural network model comparison</vt:lpstr>
      <vt:lpstr>Neural network model weights and parameters</vt:lpstr>
      <vt:lpstr>Key learning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Yu, Shanshan</dc:creator>
  <cp:lastModifiedBy>Yu, Shanshan</cp:lastModifiedBy>
  <cp:revision>140</cp:revision>
  <dcterms:created xsi:type="dcterms:W3CDTF">2017-05-04T03:32:07Z</dcterms:created>
  <dcterms:modified xsi:type="dcterms:W3CDTF">2021-09-02T17:05:44Z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74063900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